
<file path=[Content_Types].xml><?xml version="1.0" encoding="utf-8"?>
<Types xmlns="http://schemas.openxmlformats.org/package/2006/content-types">
  <Default Extension="rels" ContentType="application/vnd.openxmlformats-package.relationships+xml"/>
  <Default Extension="xml" ContentType="application/xml"/>
  <Override PartName="/ppt/theme/theme1.xml" ContentType="application/vnd.openxmlformats-officedocument.theme+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Default Extension="gif" ContentType="image/gif"/>
  <Default Extension="jpg" ContentType="image/jpeg"/>
  <Default Extension="jpeg" ContentType="image/jpeg"/>
  <Default Extension="png" ContentType="image/png"/>
</Types>
</file>

<file path=_rels/.rels><?xml version="1.0" encoding="UTF-8" standalone="yes"?>
<Relationships xmlns="http://schemas.openxmlformats.org/package/2006/relationships">
 <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Lst>
  <p:sldSz cx="9144000" cy="6858000"/>
  <p:notesSz cx="6858000" cy="9144000"/>
</p:presentation>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l-B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nl-BE"/>
          </a:p>
        </p:txBody>
      </p:sp>
      <p:sp>
        <p:nvSpPr>
          <p:cNvPr id="4" name="Date Placeholder 3"/>
          <p:cNvSpPr>
            <a:spLocks noGrp="1"/>
          </p:cNvSpPr>
          <p:nvPr>
            <p:ph type="dt" sz="half" idx="10"/>
          </p:nvPr>
        </p:nvSpPr>
        <p:spPr/>
        <p:txBody>
          <a:bodyPr/>
          <a:lstStyle/>
          <a:p>
            <a:fld id="{6F0DA8BB-0D18-469F-8022-DD923457DE3A}" type="datetimeFigureOut">
              <a:rPr lang="nl-BE" smtClean="0"/>
              <a:t>16/04/2009</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p>
            <a:fld id="{6F0DA8BB-0D18-469F-8022-DD923457DE3A}" type="datetimeFigureOut">
              <a:rPr lang="nl-BE" smtClean="0"/>
              <a:t>16/04/2009</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l-B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0DA8BB-0D18-469F-8022-DD923457DE3A}" type="datetimeFigureOut">
              <a:rPr lang="nl-BE" smtClean="0"/>
              <a:t>16/04/2009</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5" name="Date Placeholder 4"/>
          <p:cNvSpPr>
            <a:spLocks noGrp="1"/>
          </p:cNvSpPr>
          <p:nvPr>
            <p:ph type="dt" sz="half" idx="10"/>
          </p:nvPr>
        </p:nvSpPr>
        <p:spPr/>
        <p:txBody>
          <a:bodyPr/>
          <a:lstStyle/>
          <a:p>
            <a:fld id="{6F0DA8BB-0D18-469F-8022-DD923457DE3A}" type="datetimeFigureOut">
              <a:rPr lang="nl-BE" smtClean="0"/>
              <a:t>16/04/2009</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nl-B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7" name="Date Placeholder 6"/>
          <p:cNvSpPr>
            <a:spLocks noGrp="1"/>
          </p:cNvSpPr>
          <p:nvPr>
            <p:ph type="dt" sz="half" idx="10"/>
          </p:nvPr>
        </p:nvSpPr>
        <p:spPr/>
        <p:txBody>
          <a:bodyPr/>
          <a:lstStyle/>
          <a:p>
            <a:fld id="{6F0DA8BB-0D18-469F-8022-DD923457DE3A}" type="datetimeFigureOut">
              <a:rPr lang="nl-BE" smtClean="0"/>
              <a:t>16/04/2009</a:t>
            </a:fld>
            <a:endParaRPr lang="nl-BE"/>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Date Placeholder 2"/>
          <p:cNvSpPr>
            <a:spLocks noGrp="1"/>
          </p:cNvSpPr>
          <p:nvPr>
            <p:ph type="dt" sz="half" idx="10"/>
          </p:nvPr>
        </p:nvSpPr>
        <p:spPr/>
        <p:txBody>
          <a:bodyPr/>
          <a:lstStyle/>
          <a:p>
            <a:fld id="{6F0DA8BB-0D18-469F-8022-DD923457DE3A}" type="datetimeFigureOut">
              <a:rPr lang="nl-BE" smtClean="0"/>
              <a:t>16/04/2009</a:t>
            </a:fld>
            <a:endParaRPr lang="nl-BE"/>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DA8BB-0D18-469F-8022-DD923457DE3A}" type="datetimeFigureOut">
              <a:rPr lang="nl-BE" smtClean="0"/>
              <a:t>16/04/2009</a:t>
            </a:fld>
            <a:endParaRPr lang="nl-BE"/>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B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0DA8BB-0D18-469F-8022-DD923457DE3A}" type="datetimeFigureOut">
              <a:rPr lang="nl-BE" smtClean="0"/>
              <a:t>16/04/2009</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B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0DA8BB-0D18-469F-8022-DD923457DE3A}" type="datetimeFigureOut">
              <a:rPr lang="nl-BE" smtClean="0"/>
              <a:t>16/04/2009</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B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p>
            <a:fld id="{6F0DA8BB-0D18-469F-8022-DD923457DE3A}" type="datetimeFigureOut">
              <a:rPr lang="nl-BE" smtClean="0"/>
              <a:t>16/04/2009</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nl-B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10"/>
          </p:nvPr>
        </p:nvSpPr>
        <p:spPr/>
        <p:txBody>
          <a:bodyPr/>
          <a:lstStyle/>
          <a:p>
            <a:fld id="{6F0DA8BB-0D18-469F-8022-DD923457DE3A}" type="datetimeFigureOut">
              <a:rPr lang="nl-BE" smtClean="0"/>
              <a:t>16/04/2009</a:t>
            </a:fld>
            <a:endParaRPr lang="nl-BE"/>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B5274F97-0F13-42E5-9A1D-07478243785D}" type="slidenum">
              <a:rPr lang="nl-BE" smtClean="0"/>
              <a:t>?#?</a:t>
            </a:fld>
            <a:endParaRPr lang="nl-BE"/>
          </a:p>
        </p:txBody>
      </p:sp>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nl-B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430DBB-9FD5-43E7-88F1-55A569E9525E}" type="datetimeFigureOut">
              <a:rPr lang="nl-BE" smtClean="0"/>
              <a:t>16/04/2009</a:t>
            </a:fld>
            <a:endParaRPr lang="nl-B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336665-E7E9-4861-9ADF-F11A47CBAD79}" type="slidenum">
              <a:rPr lang="nl-BE" smtClean="0"/>
              <a:t>&lt;#&gt;</a:t>
            </a:fld>
            <a:endParaRPr lang="nl-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7.xml"/>
 <Relationship Id="rId2" Type="http://schemas.openxmlformats.org/officeDocument/2006/relationships/image" Target="../media/common_ppt_front1.png"/>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7.xml"/>
 <Relationship Id="rId2" Type="http://schemas.openxmlformats.org/officeDocument/2006/relationships/image" Target="../media/common_ppt_slide2.png"/>
 <Relationship Id="rId3" Type="http://schemas.openxmlformats.org/officeDocument/2006/relationships/image" Target="../media/90d897ed6c995aa9378b1082e5a066be4.png"/>
 <Relationship Id="rId4" Type="http://schemas.openxmlformats.org/officeDocument/2006/relationships/image" Target="../media/ppt_77996_38048465.jpg"/>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7.xml"/>
 <Relationship Id="rId2" Type="http://schemas.openxmlformats.org/officeDocument/2006/relationships/image" Target="../media/verified_seal-506.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 name="nbcu Front" descr="nbcu Front"/>
          <p:cNvPicPr>
            <a:picLocks noChangeAspect="1"/>
          </p:cNvPicPr>
          <p:nvPr/>
        </p:nvPicPr>
        <p:blipFill>
          <a:blip r:embed="rId2"/>
          <a:stretch>
            <a:fillRect/>
          </a:stretch>
        </p:blipFill>
        <p:spPr>
          <a:xfrm rot="0">
            <a:off x="9525" y="9525"/>
            <a:ext cx="9124950" cy="6858000"/>
          </a:xfrm>
          <a:prstGeom prst="rect">
            <a:avLst/>
          </a:prstGeom>
        </p:spPr>
      </p:pic>
      <p:sp>
        <p:nvSpPr>
          <p:cNvPr id="2" name=""/>
          <p:cNvSpPr txBox="1"/>
          <p:nvPr/>
        </p:nvSpPr>
        <p:spPr>
          <a:xfrm rot="0">
            <a:off x="285750" y="1905000"/>
            <a:ext cx="8572500" cy="952500"/>
          </a:xfrm>
          <a:prstGeom prst="rect"/>
          <a:noFill/>
        </p:spPr>
        <p:txBody>
          <a:bodyPr wrap="square" rtlCol="0">
            <a:spAutoFit/>
          </a:bodyPr>
          <a:lstStyle/>
          <a:p>
            <a:pPr algn="r" fontAlgn="base" marL="0" marR="0" indent="0" lvl="0"/>
            <a:r>
              <a:rPr b="true" i="false" strike="noStrike" sz="2200" u="none">
                <a:solidFill>
                  <a:srgbClr val="10a7df"/>
                </a:solidFill>
                <a:latin typeface="Century Gothic"/>
              </a:rPr>
              <a:t/>
            </a:r>
          </a:p>
        </p:txBody>
      </p:sp>
      <p:sp>
        <p:nvSpPr>
          <p:cNvPr id="3" name=""/>
          <p:cNvSpPr txBox="1"/>
          <p:nvPr/>
        </p:nvSpPr>
        <p:spPr>
          <a:xfrm rot="0">
            <a:off x="285750" y="4010025"/>
            <a:ext cx="8572500" cy="952500"/>
          </a:xfrm>
          <a:prstGeom prst="rect"/>
          <a:noFill/>
        </p:spPr>
        <p:txBody>
          <a:bodyPr wrap="square" rtlCol="0">
            <a:spAutoFit/>
          </a:bodyPr>
          <a:lstStyle/>
          <a:p>
            <a:pPr algn="r" fontAlgn="base" marL="0" marR="0" indent="0" lvl="0"/>
            <a:r>
              <a:rPr b="true" i="false" strike="noStrike" sz="1200" u="none">
                <a:solidFill>
                  <a:srgbClr val="10a7df"/>
                </a:solidFill>
                <a:latin typeface="Century Gothic"/>
              </a:rPr>
              <a:t>April 29, 2022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 name="nbcu Logo" descr="nbcu Logo"/>
          <p:cNvPicPr>
            <a:picLocks noChangeAspect="1"/>
          </p:cNvPicPr>
          <p:nvPr/>
        </p:nvPicPr>
        <p:blipFill>
          <a:blip r:embed="rId2"/>
          <a:stretch>
            <a:fillRect/>
          </a:stretch>
        </p:blipFill>
        <p:spPr>
          <a:xfrm rot="0">
            <a:off x="9525" y="9525"/>
            <a:ext cx="9124950" cy="6858000"/>
          </a:xfrm>
          <a:prstGeom prst="rect">
            <a:avLst/>
          </a:prstGeom>
        </p:spPr>
      </p:pic>
      <p:pic>
        <p:nvPicPr>
          <p:cNvPr id="2" name="" descr=""/>
          <p:cNvPicPr>
            <a:picLocks noChangeAspect="1"/>
          </p:cNvPicPr>
          <p:nvPr/>
        </p:nvPicPr>
        <p:blipFill>
          <a:blip r:embed="rId3"/>
          <a:stretch>
            <a:fillRect/>
          </a:stretch>
        </p:blipFill>
        <p:spPr>
          <a:xfrm rot="0">
            <a:off x="9525" y="952500"/>
            <a:ext cx="0" cy="5238750"/>
          </a:xfrm>
          <a:prstGeom prst="rect">
            <a:avLst/>
          </a:prstGeom>
        </p:spPr>
      </p:pic>
      <p:pic>
        <p:nvPicPr>
          <p:cNvPr id="3" name="MTC Verified Seal" descr="MTC Verified Seal"/>
          <p:cNvPicPr>
            <a:picLocks noChangeAspect="1"/>
          </p:cNvPicPr>
          <p:nvPr/>
        </p:nvPicPr>
        <p:blipFill>
          <a:blip r:embed="rId4"/>
          <a:stretch>
            <a:fillRect/>
          </a:stretch>
        </p:blipFill>
        <p:spPr>
          <a:xfrm rot="0">
            <a:off x="95250" y="523875"/>
            <a:ext cx="8953500" cy="NAN"/>
          </a:xfrm>
          <a:prstGeom prst="rect">
            <a:avLst/>
          </a:prstGeom>
        </p:spPr>
      </p:pic>
      <p:sp>
        <p:nvSpPr>
          <p:cNvPr id="4" name=""/>
          <p:cNvSpPr txBox="1"/>
          <p:nvPr/>
        </p:nvSpPr>
        <p:spPr>
          <a:xfrm rot="0">
            <a:off x="285750" y="85725"/>
            <a:ext cx="8572500" cy="952500"/>
          </a:xfrm>
          <a:prstGeom prst="rect"/>
          <a:noFill/>
        </p:spPr>
        <p:txBody>
          <a:bodyPr wrap="square" rtlCol="0">
            <a:spAutoFit/>
          </a:bodyPr>
          <a:lstStyle/>
          <a:p>
            <a:pPr algn="l" fontAlgn="base" marL="0" marR="0" indent="0" lvl="0"/>
            <a:r>
              <a:rPr b="true" i="false" strike="noStrike" sz="2000" u="none">
                <a:solidFill>
                  <a:srgbClr val="FFFFFF"/>
                </a:solidFill>
                <a:latin typeface="Century Gothic"/>
              </a:rP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 name=""/>
          <p:cNvSpPr txBox="1"/>
          <p:nvPr/>
        </p:nvSpPr>
        <p:spPr>
          <a:xfrm rot="0">
            <a:off x="476250" y="2190750"/>
            <a:ext cx="8096250" cy="2857500"/>
          </a:xfrm>
          <a:prstGeom prst="rect"/>
          <a:noFill/>
        </p:spPr>
        <p:txBody>
          <a:bodyPr wrap="square" rtlCol="0">
            <a:spAutoFit/>
          </a:bodyPr>
          <a:lstStyle/>
          <a:p>
            <a:pPr algn="l" fontAlgn="base" marL="0" marR="0" indent="0" lvl="0"/>
            <a:r>
              <a:rPr b="false" i="false" strike="noStrike" sz="1200" u="none">
                <a:solidFill>
                  <a:srgbClr val="000000"/>
                </a:solidFill>
                <a:latin typeface="Century Gothic"/>
              </a:rPr>
              <a:t>The Tearsheets on previous pages are verified screenshots of live content and creative as they appeared in a user's browser.  Where applicable, geographic, demographic, behavior, site-section, and contextual targeting requirements are verified by the presence of the intended advertisement(s) on the live web page.  Information regarding any targeting used to acquire the screenshot may be noted in the blue bar at the bottom of the Tearsheet.  Electronic or other physical access to these screenshots may be available. Please contact the sender of this deck or clientsfirst@themediatrust.com if you have any questions or require additional information.</a:t>
            </a:r>
            <a:br/>
            <a:r>
              <a:rPr b="false" i="false" strike="noStrike" sz="1200" u="none">
                <a:solidFill>
                  <a:srgbClr val="000000"/>
                </a:solidFill>
                <a:latin typeface="Century Gothic"/>
              </a:rPr>
              <a:t/>
            </a:r>
            <a:br/>
            <a:r>
              <a:rPr b="false" i="false" strike="noStrike" sz="1200" u="none">
                <a:solidFill>
                  <a:srgbClr val="000000"/>
                </a:solidFill>
                <a:latin typeface="Century Gothic"/>
              </a:rPr>
              <a:t>Power Point:</a:t>
            </a:r>
            <a:br/>
            <a:r>
              <a:rPr b="false" i="false" strike="noStrike" sz="1200" u="none">
                <a:solidFill>
                  <a:srgbClr val="000000"/>
                </a:solidFill>
                <a:latin typeface="Century Gothic"/>
              </a:rPr>
              <a:t>https://www.themediatrust.com/ppt/?tsid=226ee8c7bb5e2d9c6b5c508262d97490</a:t>
            </a:r>
            <a:br/>
            <a:r>
              <a:rPr b="false" i="false" strike="noStrike" sz="1200" u="none">
                <a:solidFill>
                  <a:srgbClr val="000000"/>
                </a:solidFill>
                <a:latin typeface="Century Gothic"/>
              </a:rPr>
              <a:t/>
            </a:r>
            <a:br/>
            <a:r>
              <a:rPr b="false" i="false" strike="noStrike" sz="1200" u="none">
                <a:solidFill>
                  <a:srgbClr val="000000"/>
                </a:solidFill>
                <a:latin typeface="Century Gothic"/>
              </a:rPr>
              <a:t>PDF File:</a:t>
            </a:r>
            <a:br/>
            <a:r>
              <a:rPr b="false" i="false" strike="noStrike" sz="1200" u="none">
                <a:solidFill>
                  <a:srgbClr val="000000"/>
                </a:solidFill>
                <a:latin typeface="Century Gothic"/>
              </a:rPr>
              <a:t>https://www.themediatrust.com/pdf/index.php?tsid=226ee8c7bb5e2d9c6b5c508262d97490</a:t>
            </a:r>
            <a:br/>
            <a:r>
              <a:rPr b="false" i="false" strike="noStrike" sz="1200" u="none">
                <a:solidFill>
                  <a:srgbClr val="000000"/>
                </a:solidFill>
                <a:latin typeface="Century Gothic"/>
              </a:rPr>
              <a:t/>
            </a:r>
            <a:br/>
            <a:r>
              <a:rPr b="false" i="false" strike="noStrike" sz="1200" u="none">
                <a:solidFill>
                  <a:srgbClr val="000000"/>
                </a:solidFill>
                <a:latin typeface="Century Gothic"/>
              </a:rPr>
              <a:t>Zip File:</a:t>
            </a:r>
            <a:br/>
            <a:r>
              <a:rPr b="false" i="false" strike="noStrike" sz="1200" u="none">
                <a:solidFill>
                  <a:srgbClr val="000000"/>
                </a:solidFill>
                <a:latin typeface="Century Gothic"/>
              </a:rPr>
              <a:t>https://www.themediatrust.com/zip/index.php?tsid=226ee8c7bb5e2d9c6b5c508262d97490</a:t>
            </a:r>
            <a:br/>
            <a:r>
              <a:rPr b="false" i="false" strike="noStrike" sz="1200" u="none">
                <a:solidFill>
                  <a:srgbClr val="000000"/>
                </a:solidFill>
                <a:latin typeface="Century Gothic"/>
              </a:rPr>
              <a:t/>
            </a:r>
            <a:br/>
            <a:r>
              <a:rPr b="false" i="false" strike="noStrike" sz="1200" u="none">
                <a:solidFill>
                  <a:srgbClr val="000000"/>
                </a:solidFill>
                <a:latin typeface="Century Gothic"/>
              </a:rPr>
              <a:t>Deck Link:</a:t>
            </a:r>
            <a:br/>
            <a:r>
              <a:rPr b="false" i="false" strike="noStrike" sz="1200" u="none">
                <a:solidFill>
                  <a:srgbClr val="000000"/>
                </a:solidFill>
                <a:latin typeface="Century Gothic"/>
              </a:rPr>
              <a:t>https://www.themediatrust.com/vt.php?controller=v7&amp;tsid=226ee8c7bb5e2d9c6b5c508262d97490</a:t>
            </a:r>
            <a:br/>
            <a:r>
              <a:rPr b="false" i="false" strike="noStrike" sz="1200" u="none">
                <a:solidFill>
                  <a:srgbClr val="000000"/>
                </a:solidFill>
                <a:latin typeface="Century Gothic"/>
              </a:rPr>
              <a:t/>
            </a:r>
            <a:br/>
            <a:r>
              <a:rPr b="false" i="false" strike="noStrike" sz="1200" u="none">
                <a:solidFill>
                  <a:srgbClr val="000000"/>
                </a:solidFill>
                <a:latin typeface="Century Gothic"/>
              </a:rPr>
              <a:t>Presentation Mode:</a:t>
            </a:r>
            <a:br/>
            <a:r>
              <a:rPr b="false" i="false" strike="noStrike" sz="1200" u="none">
                <a:solidFill>
                  <a:srgbClr val="000000"/>
                </a:solidFill>
                <a:latin typeface="Century Gothic"/>
              </a:rPr>
              <a:t>https://www.themediatrust.com/vt.php?controller=v7&amp;layout=presentation&amp;tsid=226ee8c7bb5e2d9c6b5c508262d97490</a:t>
            </a:r>
            <a:br/>
            <a:r>
              <a:rPr b="false" i="false" strike="noStrike" sz="1200" u="none">
                <a:solidFill>
                  <a:srgbClr val="000000"/>
                </a:solidFill>
                <a:latin typeface="Century Gothic"/>
              </a:rPr>
              <a:t/>
            </a:r>
            <a:br/>
          </a:p>
        </p:txBody>
      </p:sp>
      <p:pic>
        <p:nvPicPr>
          <p:cNvPr id="2" name="MTC Verified Seal" descr="MTC Verified Seal"/>
          <p:cNvPicPr>
            <a:picLocks noChangeAspect="1"/>
          </p:cNvPicPr>
          <p:nvPr/>
        </p:nvPicPr>
        <p:blipFill>
          <a:blip r:embed="rId2"/>
          <a:stretch>
            <a:fillRect/>
          </a:stretch>
        </p:blipFill>
        <p:spPr>
          <a:xfrm rot="0">
            <a:off x="3619500" y="542925"/>
            <a:ext cx="1905000" cy="1333500"/>
          </a:xfrm>
          <a:prstGeom prst="rect">
            <a:avLst/>
          </a:prstGeom>
        </p:spPr>
      </p:pic>
    </p:spTree>
  </p:cSld>
  <p:clrMapOvr>
    <a:masterClrMapping/>
  </p:clrMapOvr>
</p:sld>
</file>

<file path=ppt/theme/_rels/theme1.xml.rels><?xml version="1.0" encoding="UTF-8" standalone="yes"?>
<Relationships xmlns="http://schemas.openxmlformats.org/package/2006/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 ?????"/>
        <a:font script="Hang" typeface="?? ??"/>
        <a:font script="Hans" typeface="??"/>
        <a:font script="Hant" typeface="????"/>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 ?????"/>
        <a:font script="Hang" typeface="?? ??"/>
        <a:font script="Hans" typeface="??"/>
        <a:font script="Hant" typeface="????"/>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2026-09-11T00:26:12-04:00</dcterms:created>
  <dcterms:modified xsi:type="dcterms:W3CDTF">2026-09-11T00:26:12-04:00</dcterms:modified>
  <dc:title>Untitled Presentation</dc:title>
  <dc:description/>
  <dc:subject/>
  <cp:keywords/>
  <cp:category/>
</cp:coreProperties>
</file>